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 autoAdjust="0"/>
    <p:restoredTop sz="96327" autoAdjust="0"/>
  </p:normalViewPr>
  <p:slideViewPr>
    <p:cSldViewPr snapToGrid="0" showGuides="1">
      <p:cViewPr varScale="1">
        <p:scale>
          <a:sx n="78" d="100"/>
          <a:sy n="78" d="100"/>
        </p:scale>
        <p:origin x="192" y="1256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10/26/20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1FC1D5C-C841-D649-9A71-EE3C66496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5A63F5-38F7-DE45-9B0A-E18AD9189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10 Live Session Assignment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E89B1-5DA0-3E41-B829-1E5110209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DD641-9448-A349-8082-04A47B48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4D4A90C-B347-314E-A168-8E3D5B8C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862" y="781050"/>
            <a:ext cx="62611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5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DD641-9448-A349-8082-04A47B48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4A242-6CFC-5A44-B7CE-D9703E4495A4}"/>
              </a:ext>
            </a:extLst>
          </p:cNvPr>
          <p:cNvSpPr txBox="1"/>
          <p:nvPr/>
        </p:nvSpPr>
        <p:spPr>
          <a:xfrm>
            <a:off x="559084" y="947057"/>
            <a:ext cx="971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MPG for a car with 250hp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F19F08D-7596-0C41-8430-FAD5B528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27" y="2350407"/>
            <a:ext cx="2959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A8D7D-A6FE-BA4D-A8CB-D95F60D5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simple linear model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94A91D-3721-914C-BEC2-CA9C2D3A0C07}"/>
                  </a:ext>
                </a:extLst>
              </p:cNvPr>
              <p:cNvSpPr txBox="1"/>
              <p:nvPr/>
            </p:nvSpPr>
            <p:spPr>
              <a:xfrm>
                <a:off x="559084" y="1090246"/>
                <a:ext cx="1096994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Fit linear model:</a:t>
                </a:r>
              </a:p>
              <a:p>
                <a:pPr/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𝑚𝑝𝑔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Mpg = 26.2734424+(-0.0076613)</a:t>
                </a:r>
                <a:r>
                  <a:rPr lang="en-US" dirty="0" err="1"/>
                  <a:t>x_i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94A91D-3721-914C-BEC2-CA9C2D3A0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4" y="1090246"/>
                <a:ext cx="10969944" cy="1754326"/>
              </a:xfrm>
              <a:prstGeom prst="rect">
                <a:avLst/>
              </a:prstGeom>
              <a:blipFill>
                <a:blip r:embed="rId2"/>
                <a:stretch>
                  <a:fillRect l="-579" t="-1429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AF79790-FD53-CB4C-8484-A6B6CAAE9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724" y="812572"/>
            <a:ext cx="60071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A8D7D-A6FE-BA4D-A8CB-D95F60D5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simple linear model for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FAE0B-B30F-3046-9158-4D7DFB6A9C9A}"/>
                  </a:ext>
                </a:extLst>
              </p:cNvPr>
              <p:cNvSpPr txBox="1"/>
              <p:nvPr/>
            </p:nvSpPr>
            <p:spPr>
              <a:xfrm>
                <a:off x="465299" y="668399"/>
                <a:ext cx="8157833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Six-step hypothesis test for slope</a:t>
                </a:r>
              </a:p>
              <a:p>
                <a:endParaRPr lang="en-US" sz="3000" b="1" i="1" u="sng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𝑯𝒐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300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u="sng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00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_</m:t>
                      </m:r>
                    </m:oMath>
                  </m:oMathPara>
                </a14:m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𝑯𝒂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3000" b="1" i="1" u="sng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u="sng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000" b="1" i="1" u="sng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≠ _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u="sng">
                          <a:latin typeface="Cambria Math" panose="02040503050406030204" pitchFamily="18" charset="0"/>
                        </a:rPr>
                        <m:t>_</m:t>
                      </m:r>
                    </m:oMath>
                  </m:oMathPara>
                </a14:m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Critical Values: = 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_</a:t>
                </a:r>
                <a:r>
                  <a:rPr lang="en-US" sz="3000" b="1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2.048</a:t>
                </a:r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_</a:t>
                </a:r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Test Statistic: -29.73</a:t>
                </a:r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0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Pvalue</a:t>
                </a:r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2e^-16</a:t>
                </a:r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Decision: Reject Ho!</a:t>
                </a:r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FAE0B-B30F-3046-9158-4D7DFB6A9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9" y="668399"/>
                <a:ext cx="8157833" cy="4247317"/>
              </a:xfrm>
              <a:prstGeom prst="rect">
                <a:avLst/>
              </a:prstGeom>
              <a:blipFill>
                <a:blip r:embed="rId2"/>
                <a:stretch>
                  <a:fillRect l="-1708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772A782-0960-9540-8A2F-0CCBEE2C3746}"/>
              </a:ext>
            </a:extLst>
          </p:cNvPr>
          <p:cNvSpPr/>
          <p:nvPr/>
        </p:nvSpPr>
        <p:spPr>
          <a:xfrm>
            <a:off x="668215" y="5004307"/>
            <a:ext cx="6092825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dirty="0"/>
              <a:t>95% CI for slope:</a:t>
            </a:r>
          </a:p>
          <a:p>
            <a:r>
              <a:rPr lang="en-US" sz="3000" dirty="0"/>
              <a:t>(-0.008168061,-0.007154609)</a:t>
            </a:r>
          </a:p>
        </p:txBody>
      </p:sp>
    </p:spTree>
    <p:extLst>
      <p:ext uri="{BB962C8B-B14F-4D97-AF65-F5344CB8AC3E}">
        <p14:creationId xmlns:p14="http://schemas.microsoft.com/office/powerpoint/2010/main" val="416770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2A8D7D-A6FE-BA4D-A8CB-D95F60D52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simple linear model for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5F30C-EA8A-094F-823B-6F7EACCF5774}"/>
              </a:ext>
            </a:extLst>
          </p:cNvPr>
          <p:cNvSpPr txBox="1"/>
          <p:nvPr/>
        </p:nvSpPr>
        <p:spPr>
          <a:xfrm>
            <a:off x="668215" y="1172308"/>
            <a:ext cx="10860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interpretation: Each 1 unit increase in weight results in a 0.0076613 decrease in MPG.</a:t>
            </a:r>
          </a:p>
          <a:p>
            <a:endParaRPr lang="en-US" dirty="0"/>
          </a:p>
          <a:p>
            <a:r>
              <a:rPr lang="en-US" dirty="0"/>
              <a:t>95% CI for slope:</a:t>
            </a:r>
          </a:p>
          <a:p>
            <a:r>
              <a:rPr lang="en-US" dirty="0"/>
              <a:t>(-0.008168061,-0.007154609)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45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43F96B-5778-6841-890B-4CF7D493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8BD7A-B973-0F40-BC09-36CE6A0CEAA9}"/>
                  </a:ext>
                </a:extLst>
              </p:cNvPr>
              <p:cNvSpPr txBox="1"/>
              <p:nvPr/>
            </p:nvSpPr>
            <p:spPr>
              <a:xfrm>
                <a:off x="715108" y="1055077"/>
                <a:ext cx="8569569" cy="1538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Competing Models:</a:t>
                </a:r>
              </a:p>
              <a:p>
                <a:endParaRPr lang="en-US" dirty="0"/>
              </a:p>
              <a:p>
                <a:pPr marL="857250" lvl="1" indent="-457200">
                  <a:buFontTx/>
                  <a:buAutoNum type="alphaLcParenR"/>
                </a:pPr>
                <a:r>
                  <a:rPr lang="en-US" sz="2000" dirty="0"/>
                  <a:t>Model 1</a:t>
                </a:r>
                <a:r>
                  <a:rPr lang="en-US" dirty="0"/>
                  <a:t>: MPG=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857250" lvl="1" indent="-457200">
                  <a:buFontTx/>
                  <a:buAutoNum type="alphaLcParenR"/>
                </a:pPr>
                <a:r>
                  <a:rPr lang="en-US" sz="2000" dirty="0">
                    <a:solidFill>
                      <a:srgbClr val="000000"/>
                    </a:solidFill>
                  </a:rPr>
                  <a:t>Model 2: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𝑚𝑝𝑔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𝑊𝑒𝑖𝑔h𝑡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𝑊𝑒𝑖𝑔h𝑡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98BD7A-B973-0F40-BC09-36CE6A0CE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08" y="1055077"/>
                <a:ext cx="8569569" cy="1538883"/>
              </a:xfrm>
              <a:prstGeom prst="rect">
                <a:avLst/>
              </a:prstGeom>
              <a:blipFill>
                <a:blip r:embed="rId2"/>
                <a:stretch>
                  <a:fillRect l="-592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A38E7D7-0ADC-4244-808C-FF75DA635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4" y="3235568"/>
            <a:ext cx="4781290" cy="318428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2E6F718-DD80-D94B-9232-93ED19FA2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52" y="3067292"/>
            <a:ext cx="5175197" cy="3520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07E5C-59DF-BD42-BA29-A854A33E96C7}"/>
              </a:ext>
            </a:extLst>
          </p:cNvPr>
          <p:cNvSpPr txBox="1"/>
          <p:nvPr/>
        </p:nvSpPr>
        <p:spPr>
          <a:xfrm>
            <a:off x="559084" y="2882626"/>
            <a:ext cx="303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A9B03D-E77A-E342-943D-6EE64D30D5BC}"/>
              </a:ext>
            </a:extLst>
          </p:cNvPr>
          <p:cNvSpPr/>
          <p:nvPr/>
        </p:nvSpPr>
        <p:spPr>
          <a:xfrm>
            <a:off x="6764019" y="2795972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43461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43F96B-5778-6841-890B-4CF7D493C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8BD7A-B973-0F40-BC09-36CE6A0CEAA9}"/>
              </a:ext>
            </a:extLst>
          </p:cNvPr>
          <p:cNvSpPr txBox="1"/>
          <p:nvPr/>
        </p:nvSpPr>
        <p:spPr>
          <a:xfrm>
            <a:off x="715108" y="1055077"/>
            <a:ext cx="8569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Competing Models:</a:t>
            </a:r>
          </a:p>
          <a:p>
            <a:endParaRPr lang="en-US" dirty="0"/>
          </a:p>
          <a:p>
            <a:r>
              <a:rPr lang="en-US" dirty="0"/>
              <a:t>Model 2 is favored by cross-validation, due to its lower MPSE.</a:t>
            </a:r>
          </a:p>
          <a:p>
            <a:endParaRPr lang="en-US" dirty="0"/>
          </a:p>
          <a:p>
            <a:r>
              <a:rPr lang="en-US" dirty="0"/>
              <a:t>Mean 18.66 MPSE Model 1</a:t>
            </a:r>
          </a:p>
          <a:p>
            <a:r>
              <a:rPr lang="en-US" dirty="0"/>
              <a:t>Mean 17.33 MPSE Model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4D5014-47F7-0C4E-B40D-F81586E320B9}"/>
              </a:ext>
            </a:extLst>
          </p:cNvPr>
          <p:cNvSpPr/>
          <p:nvPr/>
        </p:nvSpPr>
        <p:spPr>
          <a:xfrm>
            <a:off x="559084" y="2809403"/>
            <a:ext cx="1096994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the relationship between miles per gallon and the weight of the car: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MPG=</a:t>
            </a:r>
            <a:r>
              <a:rPr lang="en-US" dirty="0"/>
              <a:t> 5.576147-2.325051e^-2+1.066257e^-6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Slope interpretation: Each 1 unit increase in weight results in a -2.325051 decrease in MPG.</a:t>
            </a:r>
          </a:p>
          <a:p>
            <a:endParaRPr lang="en-US" dirty="0"/>
          </a:p>
          <a:p>
            <a:r>
              <a:rPr lang="en-US" dirty="0"/>
              <a:t>Intercept interpretation: We expect a car with 0 weight to get 5.576147 MPG</a:t>
            </a:r>
          </a:p>
          <a:p>
            <a:endParaRPr lang="en-US" dirty="0"/>
          </a:p>
          <a:p>
            <a:r>
              <a:rPr lang="en-US" dirty="0"/>
              <a:t>95% CI:</a:t>
            </a:r>
          </a:p>
          <a:p>
            <a:endParaRPr lang="en-US" dirty="0"/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4D322C4-6AFF-FB49-B45D-E4CF41CE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5371123"/>
            <a:ext cx="3746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1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EE3324-57FD-ED4F-8958-649392ED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25ACFB-5FF2-B646-8225-D54BFA0D8374}"/>
              </a:ext>
            </a:extLst>
          </p:cNvPr>
          <p:cNvSpPr txBox="1"/>
          <p:nvPr/>
        </p:nvSpPr>
        <p:spPr>
          <a:xfrm>
            <a:off x="644769" y="1219200"/>
            <a:ext cx="8932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(Favored model is model 2):</a:t>
            </a:r>
          </a:p>
          <a:p>
            <a:endParaRPr lang="en-US" dirty="0"/>
          </a:p>
          <a:p>
            <a:r>
              <a:rPr lang="en-US" dirty="0"/>
              <a:t>New Data frame for 2000lbs car</a:t>
            </a:r>
          </a:p>
          <a:p>
            <a:r>
              <a:rPr lang="en-US" dirty="0" err="1"/>
              <a:t>new.car</a:t>
            </a:r>
            <a:r>
              <a:rPr lang="en-US" dirty="0"/>
              <a:t> &lt;- </a:t>
            </a:r>
            <a:r>
              <a:rPr lang="en-US" dirty="0" err="1"/>
              <a:t>data.frame</a:t>
            </a:r>
            <a:r>
              <a:rPr lang="en-US" dirty="0"/>
              <a:t>(Weight = c(2000))</a:t>
            </a:r>
          </a:p>
          <a:p>
            <a:endParaRPr lang="en-US" dirty="0"/>
          </a:p>
          <a:p>
            <a:r>
              <a:rPr lang="en-US" dirty="0"/>
              <a:t>Confidence Interval for 2000lbs car prediction</a:t>
            </a:r>
          </a:p>
          <a:p>
            <a:r>
              <a:rPr lang="en-US" dirty="0"/>
              <a:t>predict(Model2_fit, </a:t>
            </a:r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new.car,interval</a:t>
            </a:r>
            <a:r>
              <a:rPr lang="en-US" dirty="0"/>
              <a:t> = "</a:t>
            </a:r>
            <a:r>
              <a:rPr lang="en-US" dirty="0" err="1"/>
              <a:t>confidence",level</a:t>
            </a:r>
            <a:r>
              <a:rPr lang="en-US" dirty="0"/>
              <a:t> = 0.95)</a:t>
            </a:r>
          </a:p>
          <a:p>
            <a:endParaRPr lang="en-US" dirty="0"/>
          </a:p>
          <a:p>
            <a:r>
              <a:rPr lang="en-US" dirty="0"/>
              <a:t>Prediction Interval for 2000lbs car prediction</a:t>
            </a:r>
          </a:p>
          <a:p>
            <a:r>
              <a:rPr lang="en-US" dirty="0"/>
              <a:t>predict(Model2_fit, </a:t>
            </a:r>
            <a:r>
              <a:rPr lang="en-US" dirty="0" err="1"/>
              <a:t>newdata</a:t>
            </a:r>
            <a:r>
              <a:rPr lang="en-US" dirty="0"/>
              <a:t> = </a:t>
            </a:r>
            <a:r>
              <a:rPr lang="en-US" dirty="0" err="1"/>
              <a:t>new.car</a:t>
            </a:r>
            <a:r>
              <a:rPr lang="en-US" dirty="0"/>
              <a:t>, interval = "</a:t>
            </a:r>
            <a:r>
              <a:rPr lang="en-US" dirty="0" err="1"/>
              <a:t>prediction",level</a:t>
            </a:r>
            <a:r>
              <a:rPr lang="en-US" dirty="0"/>
              <a:t> = 0.95)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84B6E-ABA4-F742-8E55-32A064A8E226}"/>
              </a:ext>
            </a:extLst>
          </p:cNvPr>
          <p:cNvSpPr txBox="1"/>
          <p:nvPr/>
        </p:nvSpPr>
        <p:spPr>
          <a:xfrm>
            <a:off x="644769" y="4572000"/>
            <a:ext cx="432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output for Confidence Interval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9F5C48C-BD0A-6443-A292-D4A653A6AC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30" b="15873"/>
          <a:stretch/>
        </p:blipFill>
        <p:spPr>
          <a:xfrm>
            <a:off x="644769" y="5431810"/>
            <a:ext cx="3634154" cy="480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D1B539-034F-E347-B851-B1170613BC5D}"/>
              </a:ext>
            </a:extLst>
          </p:cNvPr>
          <p:cNvSpPr/>
          <p:nvPr/>
        </p:nvSpPr>
        <p:spPr>
          <a:xfrm>
            <a:off x="5240935" y="4572000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 output for Prediction Interval</a:t>
            </a:r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90750C7C-B8E0-FB4B-84B8-885DCECE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260" y="5279781"/>
            <a:ext cx="3927231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DD641-9448-A349-8082-04A47B48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CD383-53D8-9947-BC27-E55B7AE0055D}"/>
              </a:ext>
            </a:extLst>
          </p:cNvPr>
          <p:cNvSpPr txBox="1"/>
          <p:nvPr/>
        </p:nvSpPr>
        <p:spPr>
          <a:xfrm>
            <a:off x="559084" y="926123"/>
            <a:ext cx="850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Impute (predict and insert) the missing horsepower by fitting a regression model.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DE4D9B-C66B-7447-977A-22173A256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084" y="1644650"/>
            <a:ext cx="53467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0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DD641-9448-A349-8082-04A47B48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B8AD8-71A7-E143-AB3C-6F9C1247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12" y="1026058"/>
            <a:ext cx="91186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1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DRAFT-Marcom-New-Brand-Template-2019-DRAFT-v1</Template>
  <TotalTime>295</TotalTime>
  <Words>378</Words>
  <Application>Microsoft Macintosh PowerPoint</Application>
  <PresentationFormat>Custom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Courier New</vt:lpstr>
      <vt:lpstr>DRAFT-Marcom-New-Brand-Template-2019-DRAFT-v1.5</vt:lpstr>
      <vt:lpstr>Unit 10 Live Session Assignment</vt:lpstr>
      <vt:lpstr>Question 1, simple linear model  </vt:lpstr>
      <vt:lpstr>Question 1, simple linear model for </vt:lpstr>
      <vt:lpstr>Question 1, simple linear model for </vt:lpstr>
      <vt:lpstr>Question 2</vt:lpstr>
      <vt:lpstr>Question 2</vt:lpstr>
      <vt:lpstr>Question 2</vt:lpstr>
      <vt:lpstr>Question 3</vt:lpstr>
      <vt:lpstr>Question 3</vt:lpstr>
      <vt:lpstr>Question 3</vt:lpstr>
      <vt:lpstr>Question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10 Live Session Assignment</dc:title>
  <dc:creator>Goodwin, Ben</dc:creator>
  <cp:lastModifiedBy>Goodwin, Ben</cp:lastModifiedBy>
  <cp:revision>7</cp:revision>
  <cp:lastPrinted>2019-05-15T16:46:10Z</cp:lastPrinted>
  <dcterms:created xsi:type="dcterms:W3CDTF">2020-10-26T15:17:05Z</dcterms:created>
  <dcterms:modified xsi:type="dcterms:W3CDTF">2020-10-26T20:12:53Z</dcterms:modified>
</cp:coreProperties>
</file>